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Представление о потребностях развития приемного ребенка и необходимых компетенциях приемных родителей</a:t>
            </a:r>
            <a:endParaRPr lang="ru-RU" dirty="0"/>
          </a:p>
        </p:txBody>
      </p:sp>
      <p:pic>
        <p:nvPicPr>
          <p:cNvPr id="6" name="Содержимое 5" descr="186618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1556" y="2852936"/>
            <a:ext cx="7114541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Эмоциональные потребности</a:t>
            </a:r>
            <a:r>
              <a:rPr lang="ru-RU" sz="3100" dirty="0" smtClean="0"/>
              <a:t> – это потребности ребенка в хорошем отношении, во взаимодействии с окружающими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80920" cy="42484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 первый год жизни тесно связана с потребностью в безопасности</a:t>
            </a:r>
            <a:r>
              <a:rPr lang="ru-RU" dirty="0" smtClean="0"/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Примерно после 3х лет, ребенок ждет  от окружающих (в первую очередь, от родителей) безусловной любви и принятия себя таким, какой он есть.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Нереализованные эмоциональные потребности: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-стремление любой ценой заслужить хорошее отношение окружающих (даже с помощью лжи, </a:t>
            </a:r>
            <a:r>
              <a:rPr lang="ru-RU" sz="2400" dirty="0" err="1" smtClean="0">
                <a:solidFill>
                  <a:schemeClr val="tx1"/>
                </a:solidFill>
              </a:rPr>
              <a:t>антисоциального</a:t>
            </a:r>
            <a:r>
              <a:rPr lang="ru-RU" sz="2400" dirty="0" smtClean="0">
                <a:solidFill>
                  <a:schemeClr val="tx1"/>
                </a:solidFill>
              </a:rPr>
              <a:t> поведения и т.д.);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-неразборчивость в знакомствах, во взрослом возрасте – в сексуальных контактах.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- эмоциональная холодность, уход с головой в учебу или работу, стремление реализоваться в любой области, кроме сферы человеческих взаимоотношений; чрезмерная привязанность к вещам в качестве компенсации теплого человеческого общения</a:t>
            </a:r>
            <a:r>
              <a:rPr lang="ru-RU" sz="2400" dirty="0" smtClean="0"/>
              <a:t>.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16223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Потребность в умственном развитии и образовании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 подразумевает необходимость изучать окружающий мир,  формировать о нем определенное представление  и получать соответствующее образование.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352928" cy="3816424"/>
          </a:xfrm>
        </p:spPr>
        <p:txBody>
          <a:bodyPr>
            <a:normAutofit fontScale="25000" lnSpcReduction="20000"/>
          </a:bodyPr>
          <a:lstStyle/>
          <a:p>
            <a:endParaRPr lang="ru-RU" sz="7400" b="1" dirty="0" smtClean="0">
              <a:solidFill>
                <a:schemeClr val="tx1"/>
              </a:solidFill>
            </a:endParaRPr>
          </a:p>
          <a:p>
            <a:r>
              <a:rPr lang="ru-RU" sz="7400" b="1" dirty="0" smtClean="0">
                <a:solidFill>
                  <a:schemeClr val="tx1"/>
                </a:solidFill>
              </a:rPr>
              <a:t>Неудовлетворенные познавательные потребности:</a:t>
            </a:r>
            <a:r>
              <a:rPr lang="ru-RU" sz="7400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7400" dirty="0" smtClean="0">
                <a:solidFill>
                  <a:schemeClr val="tx1"/>
                </a:solidFill>
              </a:rPr>
              <a:t>узкий кругозор</a:t>
            </a:r>
          </a:p>
          <a:p>
            <a:pPr algn="l"/>
            <a:r>
              <a:rPr lang="ru-RU" sz="7400" dirty="0" smtClean="0">
                <a:solidFill>
                  <a:schemeClr val="tx1"/>
                </a:solidFill>
              </a:rPr>
              <a:t> примитивность мышления</a:t>
            </a:r>
          </a:p>
          <a:p>
            <a:pPr algn="l"/>
            <a:r>
              <a:rPr lang="ru-RU" sz="7400" dirty="0" smtClean="0">
                <a:solidFill>
                  <a:schemeClr val="tx1"/>
                </a:solidFill>
              </a:rPr>
              <a:t> отсутствие стремления к личностному росту и развитию.</a:t>
            </a:r>
          </a:p>
          <a:p>
            <a:pPr algn="l"/>
            <a:r>
              <a:rPr lang="ru-RU" sz="7400" dirty="0" smtClean="0">
                <a:solidFill>
                  <a:schemeClr val="tx1"/>
                </a:solidFill>
              </a:rPr>
              <a:t>снижение уровня развития</a:t>
            </a:r>
          </a:p>
          <a:p>
            <a:endParaRPr lang="ru-RU" sz="7400" dirty="0" smtClean="0">
              <a:solidFill>
                <a:schemeClr val="tx1"/>
              </a:solidFill>
            </a:endParaRPr>
          </a:p>
          <a:p>
            <a:r>
              <a:rPr lang="ru-RU" sz="7400" dirty="0" smtClean="0">
                <a:solidFill>
                  <a:schemeClr val="tx1"/>
                </a:solidFill>
              </a:rPr>
              <a:t>Принимающая семья способна дать ребёнку «путёвку в жизнь». Удовлетворяя потребности ребёнка, приёмные родители закладывают основу его гармоничного развития, становления личности и полноценной жизнедеятельности в дальнейшем.</a:t>
            </a:r>
          </a:p>
          <a:p>
            <a:r>
              <a:rPr lang="ru-RU" sz="7400" b="1" dirty="0" smtClean="0">
                <a:solidFill>
                  <a:schemeClr val="tx1"/>
                </a:solidFill>
              </a:rPr>
              <a:t> </a:t>
            </a:r>
            <a:endParaRPr lang="ru-RU" sz="7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Потребность ребёнка в здоровье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dirty="0" smtClean="0"/>
              <a:t>подразумевает сохранение телесной и духовной гармонии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424936" cy="38884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Особое внимание должно уделяться формированию здорового образа жизни у детей. Под формированием здорового образа жизни  предполагается развитие: сознания, движения, питание, ритм жизни, распорядок дня, гигиена тела и одежды, гигиена сна и отдыха, </a:t>
            </a:r>
            <a:r>
              <a:rPr lang="ru-RU" dirty="0" err="1" smtClean="0">
                <a:solidFill>
                  <a:schemeClr val="tx1"/>
                </a:solidFill>
              </a:rPr>
              <a:t>психогииена</a:t>
            </a:r>
            <a:r>
              <a:rPr lang="ru-RU" dirty="0" smtClean="0">
                <a:solidFill>
                  <a:schemeClr val="tx1"/>
                </a:solidFill>
              </a:rPr>
              <a:t> и здоровая жизнедеятельность, </a:t>
            </a:r>
            <a:r>
              <a:rPr lang="ru-RU" dirty="0" err="1" smtClean="0">
                <a:solidFill>
                  <a:schemeClr val="tx1"/>
                </a:solidFill>
              </a:rPr>
              <a:t>психопрофилактика</a:t>
            </a:r>
            <a:r>
              <a:rPr lang="ru-RU" dirty="0" smtClean="0">
                <a:solidFill>
                  <a:schemeClr val="tx1"/>
                </a:solidFill>
              </a:rPr>
              <a:t>, профилактика вредных привычек и половое созревание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ru-RU" b="1" dirty="0" smtClean="0"/>
              <a:t>Потребность в привязанности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80920" cy="460851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Сила и качество привязанностей во многом зависят от поведения родителей.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Глубокие эмоциональные связи со значимыми людьми служат основой и источником жизненных сил.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Сильная привязанность дает ребенку возможность развить базовое доверие к миру и положительную самооценку.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656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Потребность в идентичности </a:t>
            </a:r>
            <a:r>
              <a:rPr lang="ru-RU" sz="2400" dirty="0" smtClean="0"/>
              <a:t>– это потребность чувствовать свою уникальность, не </a:t>
            </a:r>
            <a:r>
              <a:rPr lang="ru-RU" sz="2400" dirty="0" err="1" smtClean="0"/>
              <a:t>повторимиость</a:t>
            </a:r>
            <a:r>
              <a:rPr lang="ru-RU" sz="2400" dirty="0" smtClean="0"/>
              <a:t> и вместе с тем принадлежность к семье.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208912" cy="396044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Принадлежность семье не только определяет </a:t>
            </a:r>
            <a:r>
              <a:rPr lang="ru-RU" dirty="0" err="1" smtClean="0">
                <a:solidFill>
                  <a:schemeClr val="tx1"/>
                </a:solidFill>
              </a:rPr>
              <a:t>самовосприятие</a:t>
            </a:r>
            <a:r>
              <a:rPr lang="ru-RU" dirty="0" smtClean="0">
                <a:solidFill>
                  <a:schemeClr val="tx1"/>
                </a:solidFill>
              </a:rPr>
              <a:t>, но и задает вектор направления жизненного анализа собственного жизненного опыта концентрируется в виде ответов на вопросы «Кто я?», «Какой я?».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 потребностью </a:t>
            </a:r>
            <a:r>
              <a:rPr lang="ru-RU" sz="2400" b="1" dirty="0" smtClean="0"/>
              <a:t>социальной </a:t>
            </a:r>
            <a:r>
              <a:rPr lang="ru-RU" sz="2400" b="1" dirty="0" smtClean="0"/>
              <a:t>адаптации</a:t>
            </a:r>
            <a:r>
              <a:rPr lang="ru-RU" sz="2400" dirty="0" smtClean="0"/>
              <a:t> понимается социализация ребёнка в обществе.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920880" cy="396044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Примерно после 3х-4х лет у ребенка появляется потребность в социальном самоутверждении; духовные потребности обычно актуализируются ближе к подростковому возрасту.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Социальная адаптация предполагает усвоение социальных норм и правил поведения, социальных ролей, общение со сверстниками и взрослыми, навыки самообслуживания и бытовые навыки</a:t>
            </a:r>
            <a:r>
              <a:rPr lang="ru-RU" sz="2400" dirty="0" smtClean="0"/>
              <a:t>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Потребность в устойчивых позитивных отношениях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280920" cy="4248472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Отсутствие адекватной развивающей среды, плохая забота о физическом здоровье и недостаточность общения со взрослыми приводит к отставанию в интеллектуальном развитии.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-Отвергаемые дети неблагополучны эмоционально – и это гасит их интеллектуальную и познавательную активность.</a:t>
            </a:r>
          </a:p>
          <a:p>
            <a:pPr algn="l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/>
          <a:lstStyle/>
          <a:p>
            <a:r>
              <a:rPr lang="ru-RU" b="1" dirty="0" smtClean="0"/>
              <a:t>Практическая часть</a:t>
            </a:r>
            <a:br>
              <a:rPr lang="ru-RU" b="1" dirty="0" smtClean="0"/>
            </a:br>
            <a:r>
              <a:rPr lang="ru-RU" b="1" dirty="0" smtClean="0"/>
              <a:t>« Андрейка и Бориска»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5338936" cy="373042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920880" cy="208823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</a:rPr>
              <a:t>Д.Даллос</a:t>
            </a:r>
            <a:r>
              <a:rPr lang="ru-RU" dirty="0" smtClean="0">
                <a:solidFill>
                  <a:schemeClr val="tx1"/>
                </a:solidFill>
              </a:rPr>
              <a:t> «Ревность»</a:t>
            </a:r>
          </a:p>
          <a:p>
            <a:pPr algn="l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</a:rPr>
              <a:t>К.Фоппель</a:t>
            </a:r>
            <a:r>
              <a:rPr lang="ru-RU" dirty="0" smtClean="0">
                <a:solidFill>
                  <a:schemeClr val="tx1"/>
                </a:solidFill>
              </a:rPr>
              <a:t> «Как научить детей сотрудничать»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Компетенции приемных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920880" cy="39604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Компетентный родитель </a:t>
            </a:r>
            <a:r>
              <a:rPr lang="ru-RU" dirty="0" smtClean="0">
                <a:solidFill>
                  <a:schemeClr val="tx1"/>
                </a:solidFill>
              </a:rPr>
              <a:t>– это человек, который не испытывает страха за то, что он «плохой» родитель, и не переносит чувство страха и вины на своего ребенка. Это человек, готовый видеть реальную ситуацию, в которой растет его ребенок, и прилагать усилия для того, чтобы ее менять.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04664"/>
            <a:ext cx="5482952" cy="3600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Практическая часть 1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Психологический портрет приемного родителя»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Личностные качества необходимые приемным родителям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08912" cy="4752528"/>
          </a:xfrm>
        </p:spPr>
        <p:txBody>
          <a:bodyPr>
            <a:normAutofit fontScale="5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4500" b="1" dirty="0" smtClean="0">
                <a:solidFill>
                  <a:schemeClr val="tx1"/>
                </a:solidFill>
              </a:rPr>
              <a:t>Способность к сопереживанию </a:t>
            </a:r>
            <a:r>
              <a:rPr lang="ru-RU" sz="4500" dirty="0" smtClean="0">
                <a:solidFill>
                  <a:schemeClr val="tx1"/>
                </a:solidFill>
              </a:rPr>
              <a:t>позволяет родителю правильно оценивать эмоциональные состояния ребенка и адекватно на них реагировать.</a:t>
            </a:r>
          </a:p>
          <a:p>
            <a:pPr algn="l">
              <a:buFont typeface="Wingdings" pitchFamily="2" charset="2"/>
              <a:buChar char="Ø"/>
            </a:pPr>
            <a:endParaRPr lang="ru-RU" sz="45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4500" b="1" dirty="0" smtClean="0">
                <a:solidFill>
                  <a:schemeClr val="tx1"/>
                </a:solidFill>
              </a:rPr>
              <a:t>Открытость родителя </a:t>
            </a:r>
            <a:r>
              <a:rPr lang="ru-RU" sz="4500" dirty="0" smtClean="0">
                <a:solidFill>
                  <a:schemeClr val="tx1"/>
                </a:solidFill>
              </a:rPr>
              <a:t>в общении с ребенком позволяет сформировать доверительные отношения </a:t>
            </a:r>
          </a:p>
          <a:p>
            <a:pPr algn="l">
              <a:buFont typeface="Wingdings" pitchFamily="2" charset="2"/>
              <a:buChar char="Ø"/>
            </a:pPr>
            <a:endParaRPr lang="ru-RU" sz="45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4500" b="1" dirty="0" smtClean="0">
                <a:solidFill>
                  <a:schemeClr val="tx1"/>
                </a:solidFill>
              </a:rPr>
              <a:t>Эмоциональность родителя  </a:t>
            </a:r>
            <a:r>
              <a:rPr lang="ru-RU" sz="4500" dirty="0" smtClean="0">
                <a:solidFill>
                  <a:schemeClr val="tx1"/>
                </a:solidFill>
              </a:rPr>
              <a:t>позволяет ребенку научиться понимать, различать и выражать свои чувства, научаясь этому у родителя</a:t>
            </a:r>
          </a:p>
          <a:p>
            <a:pPr algn="l"/>
            <a:endParaRPr lang="ru-RU" sz="45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4500" b="1" dirty="0" err="1" smtClean="0">
                <a:solidFill>
                  <a:schemeClr val="tx1"/>
                </a:solidFill>
              </a:rPr>
              <a:t>Коммуникативность</a:t>
            </a:r>
            <a:r>
              <a:rPr lang="ru-RU" sz="4500" dirty="0" smtClean="0">
                <a:solidFill>
                  <a:schemeClr val="tx1"/>
                </a:solidFill>
              </a:rPr>
              <a:t> обеспечивает удовлетворяющую родителя и ребенка межличностную связь.</a:t>
            </a:r>
          </a:p>
          <a:p>
            <a:pPr algn="l"/>
            <a:endParaRPr lang="ru-RU" sz="45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 Альтруистичность</a:t>
            </a:r>
            <a:r>
              <a:rPr lang="ru-RU" sz="1800" i="1" dirty="0" smtClean="0"/>
              <a:t> </a:t>
            </a:r>
            <a:r>
              <a:rPr lang="ru-RU" sz="1800" dirty="0" smtClean="0"/>
              <a:t>-  качество, благодаря которому родитель считает потребности ребенка более важными, чем свои и считает необходимым удовлетворять их в первую очередь.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Уравновешенность</a:t>
            </a:r>
            <a:r>
              <a:rPr lang="ru-RU" sz="1800" i="1" dirty="0" smtClean="0"/>
              <a:t> </a:t>
            </a:r>
            <a:r>
              <a:rPr lang="ru-RU" sz="1800" dirty="0" smtClean="0"/>
              <a:t>это способность контролировать свои чувства и являться предсказуемым для ребенка.</a:t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Гибкость</a:t>
            </a:r>
            <a:r>
              <a:rPr lang="ru-RU" sz="2000" i="1" dirty="0" smtClean="0"/>
              <a:t> </a:t>
            </a:r>
            <a:r>
              <a:rPr lang="ru-RU" sz="2000" dirty="0" smtClean="0"/>
              <a:t>позволяет находить решения адекватные текущей ситуации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Адекватная самооценка</a:t>
            </a:r>
            <a:r>
              <a:rPr lang="ru-RU" sz="2000" dirty="0" smtClean="0"/>
              <a:t> и уверенность в своих силах исключают самоутверждение родителя за счет ребенка и гарантируют самостоятельное решение своих проблем.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Способность к развитию и изменению</a:t>
            </a:r>
            <a:r>
              <a:rPr lang="ru-RU" sz="2000" i="1" dirty="0" smtClean="0"/>
              <a:t> </a:t>
            </a:r>
            <a:r>
              <a:rPr lang="ru-RU" sz="2000" dirty="0" smtClean="0"/>
              <a:t>может являться гарантом адекватности родителя в более поздних возрастах.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864095"/>
          </a:xfrm>
        </p:spPr>
        <p:txBody>
          <a:bodyPr/>
          <a:lstStyle/>
          <a:p>
            <a:r>
              <a:rPr lang="ru-RU" dirty="0" smtClean="0"/>
              <a:t>Возможные трудности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08912" cy="364996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Мотивы родителей при приеме ребенка в семью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Психические и физические нарушения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Тайна усыновления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Влияние семейного стресса на поддерживающие возможности семьи</a:t>
            </a:r>
          </a:p>
          <a:p>
            <a:pPr algn="l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9228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Представление о потребностях приемного ребенка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потребности ребёнка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24936" cy="4464496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безопасность;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образование;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познавательные;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здоровье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отвергаемые дети неблагополучны эмоционально – и это гасит их интеллектуальную и познавательную активность.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привязанность;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эмоциональное развитие;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идентичность;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социальная адаптация;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стабильные отношения в приёмной семье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Потребность ребенка в  безопасности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136904" cy="4536504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Если потребность ребёнка в безопасности удовлетворяется в полной мере, то со временем она отходит на второй план, превращаясь в столь полезное качество, как осторожность.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/>
                </a:solidFill>
              </a:rPr>
              <a:t> Неудовлетворенная потребность в безопасности:</a:t>
            </a:r>
            <a:r>
              <a:rPr lang="ru-RU" sz="2800" dirty="0" smtClean="0">
                <a:solidFill>
                  <a:schemeClr val="tx1"/>
                </a:solidFill>
              </a:rPr>
              <a:t> неврозы, фобии, патологическая боязливость, ощущение </a:t>
            </a:r>
            <a:r>
              <a:rPr lang="ru-RU" sz="2800" dirty="0" err="1" smtClean="0">
                <a:solidFill>
                  <a:schemeClr val="tx1"/>
                </a:solidFill>
              </a:rPr>
              <a:t>брошенности</a:t>
            </a:r>
            <a:r>
              <a:rPr lang="ru-RU" sz="2800" dirty="0" smtClean="0">
                <a:solidFill>
                  <a:schemeClr val="tx1"/>
                </a:solidFill>
              </a:rPr>
              <a:t> 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Человек будет воспринимать массу повседневных ситуаций как источник потенциальной опасности, что значительно снизит его социальную активность и ухудшит качество жизни.</a:t>
            </a:r>
          </a:p>
          <a:p>
            <a:pPr algn="l">
              <a:buFont typeface="Wingdings" pitchFamily="2" charset="2"/>
              <a:buChar char="q"/>
            </a:pP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462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Представление о потребностях развития приемного ребенка и необходимых компетенциях приемных родителей</vt:lpstr>
      <vt:lpstr>Компетенции приемных родителей</vt:lpstr>
      <vt:lpstr>Практическая часть 1   « Психологический портрет приемного родителя» </vt:lpstr>
      <vt:lpstr>Личностные качества необходимые приемным родителям </vt:lpstr>
      <vt:lpstr> Альтруистичность -  качество, благодаря которому родитель считает потребности ребенка более важными, чем свои и считает необходимым удовлетворять их в первую очередь.   Уравновешенность это способность контролировать свои чувства и являться предсказуемым для ребенка.  Гибкость позволяет находить решения адекватные текущей ситуации   Адекватная самооценка и уверенность в своих силах исключают самоутверждение родителя за счет ребенка и гарантируют самостоятельное решение своих проблем.  Способность к развитию и изменению может являться гарантом адекватности родителя в более поздних возрастах. </vt:lpstr>
      <vt:lpstr>Возможные трудности</vt:lpstr>
      <vt:lpstr>Представление о потребностях приемного ребенка</vt:lpstr>
      <vt:lpstr>Основные потребности ребёнка</vt:lpstr>
      <vt:lpstr>Потребность ребенка в  безопасности</vt:lpstr>
      <vt:lpstr>Эмоциональные потребности – это потребности ребенка в хорошем отношении, во взаимодействии с окружающими. </vt:lpstr>
      <vt:lpstr>Потребность в умственном развитии и образовании   подразумевает необходимость изучать окружающий мир,  формировать о нем определенное представление  и получать соответствующее образование. </vt:lpstr>
      <vt:lpstr>Потребность ребёнка в здоровье  подразумевает сохранение телесной и духовной гармонии</vt:lpstr>
      <vt:lpstr>Потребность в привязанности</vt:lpstr>
      <vt:lpstr>Потребность в идентичности – это потребность чувствовать свою уникальность, не повторимиость и вместе с тем принадлежность к семье.</vt:lpstr>
      <vt:lpstr>Под потребностью социальной адаптации понимается социализация ребёнка в обществе.</vt:lpstr>
      <vt:lpstr>Потребность в устойчивых позитивных отношениях </vt:lpstr>
      <vt:lpstr>Практическая часть « Андрейка и Бориска»</vt:lpstr>
      <vt:lpstr>Спасибо за внимание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о потребностях развития приемного ребенка и необходимых компетенциях приемных родителей</dc:title>
  <dc:creator>Psiholog</dc:creator>
  <cp:lastModifiedBy>Светлана</cp:lastModifiedBy>
  <cp:revision>38</cp:revision>
  <dcterms:created xsi:type="dcterms:W3CDTF">2017-09-28T05:34:30Z</dcterms:created>
  <dcterms:modified xsi:type="dcterms:W3CDTF">2023-05-18T11:28:18Z</dcterms:modified>
</cp:coreProperties>
</file>