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FCCA-938B-4BF1-9225-265C5E54B8EB}" type="datetimeFigureOut">
              <a:rPr lang="ru-RU" smtClean="0"/>
              <a:pPr/>
              <a:t>21.08.2018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5D16C1-4FC0-4DAC-84A2-4ED453AC6D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FCCA-938B-4BF1-9225-265C5E54B8EB}" type="datetimeFigureOut">
              <a:rPr lang="ru-RU" smtClean="0"/>
              <a:pPr/>
              <a:t>21.08.2018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16C1-4FC0-4DAC-84A2-4ED453AC6D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FCCA-938B-4BF1-9225-265C5E54B8EB}" type="datetimeFigureOut">
              <a:rPr lang="ru-RU" smtClean="0"/>
              <a:pPr/>
              <a:t>21.08.2018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16C1-4FC0-4DAC-84A2-4ED453AC6D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FCCA-938B-4BF1-9225-265C5E54B8EB}" type="datetimeFigureOut">
              <a:rPr lang="ru-RU" smtClean="0"/>
              <a:pPr/>
              <a:t>21.08.2018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5D16C1-4FC0-4DAC-84A2-4ED453AC6D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FCCA-938B-4BF1-9225-265C5E54B8EB}" type="datetimeFigureOut">
              <a:rPr lang="ru-RU" smtClean="0"/>
              <a:pPr/>
              <a:t>21.08.2018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16C1-4FC0-4DAC-84A2-4ED453AC6D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FCCA-938B-4BF1-9225-265C5E54B8EB}" type="datetimeFigureOut">
              <a:rPr lang="ru-RU" smtClean="0"/>
              <a:pPr/>
              <a:t>21.08.2018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16C1-4FC0-4DAC-84A2-4ED453AC6D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FCCA-938B-4BF1-9225-265C5E54B8EB}" type="datetimeFigureOut">
              <a:rPr lang="ru-RU" smtClean="0"/>
              <a:pPr/>
              <a:t>21.08.2018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5D16C1-4FC0-4DAC-84A2-4ED453AC6D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FCCA-938B-4BF1-9225-265C5E54B8EB}" type="datetimeFigureOut">
              <a:rPr lang="ru-RU" smtClean="0"/>
              <a:pPr/>
              <a:t>21.08.2018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16C1-4FC0-4DAC-84A2-4ED453AC6D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FCCA-938B-4BF1-9225-265C5E54B8EB}" type="datetimeFigureOut">
              <a:rPr lang="ru-RU" smtClean="0"/>
              <a:pPr/>
              <a:t>21.08.2018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16C1-4FC0-4DAC-84A2-4ED453AC6D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FCCA-938B-4BF1-9225-265C5E54B8EB}" type="datetimeFigureOut">
              <a:rPr lang="ru-RU" smtClean="0"/>
              <a:pPr/>
              <a:t>21.08.2018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16C1-4FC0-4DAC-84A2-4ED453AC6D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FCCA-938B-4BF1-9225-265C5E54B8EB}" type="datetimeFigureOut">
              <a:rPr lang="ru-RU" smtClean="0"/>
              <a:pPr/>
              <a:t>21.08.2018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16C1-4FC0-4DAC-84A2-4ED453AC6D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2CEFCCA-938B-4BF1-9225-265C5E54B8EB}" type="datetimeFigureOut">
              <a:rPr lang="ru-RU" smtClean="0"/>
              <a:pPr/>
              <a:t>21.08.2018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5D16C1-4FC0-4DAC-84A2-4ED453AC6D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Изучение предметной области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«Основы духовно-нравственной культуры народов России»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уровне основного общего образования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государственных и муниципальных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общеобразовательных организациях Рязанской области (ОДНКНР)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900758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ОДНКНР </a:t>
            </a:r>
            <a:r>
              <a:rPr lang="ru-RU" b="1" dirty="0" smtClean="0">
                <a:solidFill>
                  <a:schemeClr val="tx1"/>
                </a:solidFill>
              </a:rPr>
              <a:t>(с 5класса)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является логическим продолжением 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5400" b="1" dirty="0" smtClean="0">
                <a:solidFill>
                  <a:srgbClr val="C00000"/>
                </a:solidFill>
              </a:rPr>
              <a:t>ОРКСЭ</a:t>
            </a:r>
            <a:r>
              <a:rPr lang="ru-RU" sz="5400" b="1" dirty="0" smtClean="0"/>
              <a:t> </a:t>
            </a:r>
            <a:r>
              <a:rPr lang="ru-RU" b="1" dirty="0" smtClean="0"/>
              <a:t>(4 класс)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Выгнутая влево стрелка 2"/>
          <p:cNvSpPr/>
          <p:nvPr/>
        </p:nvSpPr>
        <p:spPr>
          <a:xfrm flipV="1">
            <a:off x="500034" y="1000108"/>
            <a:ext cx="1571636" cy="3929090"/>
          </a:xfrm>
          <a:prstGeom prst="curvedRightArrow">
            <a:avLst>
              <a:gd name="adj1" fmla="val 25000"/>
              <a:gd name="adj2" fmla="val 52607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27966" cy="575788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Вариант I. </a:t>
            </a:r>
            <a:r>
              <a:rPr lang="ru-RU" b="1" dirty="0" smtClean="0"/>
              <a:t>Предметная область ОДНКНР может быть реализована </a:t>
            </a:r>
            <a:r>
              <a:rPr lang="ru-RU" b="1" dirty="0" smtClean="0">
                <a:solidFill>
                  <a:srgbClr val="C00000"/>
                </a:solidFill>
              </a:rPr>
              <a:t>как учебный предмет ОДНКНР, включённый в часть учебного плана, формируемую участниками образовательных отношений.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142984"/>
            <a:ext cx="8686800" cy="557216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	Минимальный объём часов учебных занятий для внесения отметки по учебному предмету (курсу) ОДНКНР в аттестат об основном общем образовании должен составлять </a:t>
            </a:r>
            <a:r>
              <a:rPr lang="ru-RU" b="1" dirty="0" smtClean="0">
                <a:solidFill>
                  <a:srgbClr val="C00000"/>
                </a:solidFill>
              </a:rPr>
              <a:t>не менее 64 часов за 2 учебных года.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	Также курс ОДНКНР можно изучать в объёме </a:t>
            </a:r>
            <a:r>
              <a:rPr lang="ru-RU" b="1" dirty="0" smtClean="0">
                <a:solidFill>
                  <a:srgbClr val="C00000"/>
                </a:solidFill>
              </a:rPr>
              <a:t>0,5 часов в неделю в течение четырех лет обучения.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97219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Вариант </a:t>
            </a:r>
            <a:r>
              <a:rPr lang="en-US" b="1" dirty="0" smtClean="0">
                <a:solidFill>
                  <a:srgbClr val="C00000"/>
                </a:solidFill>
              </a:rPr>
              <a:t>II</a:t>
            </a:r>
            <a:r>
              <a:rPr lang="ru-RU" b="1" dirty="0" smtClean="0">
                <a:solidFill>
                  <a:srgbClr val="C00000"/>
                </a:solidFill>
              </a:rPr>
              <a:t>. </a:t>
            </a:r>
            <a:r>
              <a:rPr lang="ru-RU" b="1" dirty="0" smtClean="0"/>
              <a:t>Предметная область ОДНКНР может быть реализована через включение в рабочие программы учебных предметов, </a:t>
            </a:r>
            <a:r>
              <a:rPr lang="ru-RU" b="1" dirty="0" smtClean="0"/>
              <a:t>содержащих </a:t>
            </a:r>
            <a:r>
              <a:rPr lang="ru-RU" b="1" dirty="0" smtClean="0"/>
              <a:t>вопросы духовно-нравственного </a:t>
            </a:r>
            <a:r>
              <a:rPr lang="ru-RU" b="1" dirty="0" smtClean="0"/>
              <a:t>воспитания  </a:t>
            </a:r>
            <a:r>
              <a:rPr lang="ru-RU" sz="2000" b="1" dirty="0" smtClean="0"/>
              <a:t>(русский язык, литература, история, обществознание, география, музыка, ИЗО)</a:t>
            </a: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900758"/>
          </a:xfrm>
        </p:spPr>
        <p:txBody>
          <a:bodyPr>
            <a:normAutofit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>Вариант III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(включение занятий по предметной области ОДНКНР во внеурочную деятельность в рамках реализации Программы воспитания и социализации обучающихся) </a:t>
            </a:r>
            <a:r>
              <a:rPr lang="ru-RU" b="1" dirty="0" smtClean="0"/>
              <a:t>может быть выбран</a:t>
            </a:r>
            <a:r>
              <a:rPr lang="ru-RU" dirty="0" smtClean="0"/>
              <a:t> </a:t>
            </a:r>
            <a:r>
              <a:rPr lang="ru-RU" b="1" dirty="0" smtClean="0"/>
              <a:t>только как вспомогательный для реализации Вариантов I и II</a:t>
            </a:r>
            <a:r>
              <a:rPr lang="ru-RU" dirty="0" smtClean="0"/>
              <a:t>,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142984"/>
            <a:ext cx="8686800" cy="528641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Целесообразно использование всех трёх вариантов в разумном сочетании, поскольку одного часа (урока) в неделю для организации духовно-нравственного воспитания в школе недостаточно.         </a:t>
            </a:r>
            <a:br>
              <a:rPr lang="ru-RU" sz="4000" b="1" dirty="0" smtClean="0">
                <a:solidFill>
                  <a:srgbClr val="C00000"/>
                </a:solidFill>
              </a:rPr>
            </a:br>
            <a:r>
              <a:rPr lang="ru-RU" sz="4000" b="1" dirty="0" smtClean="0">
                <a:solidFill>
                  <a:srgbClr val="C00000"/>
                </a:solidFill>
              </a:rPr>
              <a:t>       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120</TotalTime>
  <Words>128</Words>
  <Application>Microsoft Office PowerPoint</Application>
  <PresentationFormat>Экран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Изучение предметной области  «Основы духовно-нравственной культуры народов России»  на уровне основного общего образования  в государственных и муниципальных  общеобразовательных организациях Рязанской области (ОДНКНР)</vt:lpstr>
      <vt:lpstr>ОДНКНР (с 5класса)  является логическим продолжением   ОРКСЭ (4 класс) </vt:lpstr>
      <vt:lpstr>Вариант I. Предметная область ОДНКНР может быть реализована как учебный предмет ОДНКНР, включённый в часть учебного плана, формируемую участниками образовательных отношений.</vt:lpstr>
      <vt:lpstr> Минимальный объём часов учебных занятий для внесения отметки по учебному предмету (курсу) ОДНКНР в аттестат об основном общем образовании должен составлять не менее 64 часов за 2 учебных года.    Также курс ОДНКНР можно изучать в объёме 0,5 часов в неделю в течение четырех лет обучения. </vt:lpstr>
      <vt:lpstr>Вариант II. Предметная область ОДНКНР может быть реализована через включение в рабочие программы учебных предметов, содержащих вопросы духовно-нравственного воспитания  (русский язык, литература, история, обществознание, география, музыка, ИЗО)</vt:lpstr>
      <vt:lpstr>Вариант III (включение занятий по предметной области ОДНКНР во внеурочную деятельность в рамках реализации Программы воспитания и социализации обучающихся) может быть выбран только как вспомогательный для реализации Вариантов I и II, </vt:lpstr>
      <vt:lpstr>Целесообразно использование всех трёх вариантов в разумном сочетании, поскольку одного часа (урока) в неделю для организации духовно-нравственного воспитания в школе недостаточно.                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Изучение предметной области  «Основы духовно-нравственной культуры народов России»  на уровне основного общего образования  в государственных и муниципальных  общеобразовательных организациях Рязанской области</dc:title>
  <dc:creator>User</dc:creator>
  <cp:lastModifiedBy>User</cp:lastModifiedBy>
  <cp:revision>13</cp:revision>
  <dcterms:created xsi:type="dcterms:W3CDTF">2018-08-21T08:29:11Z</dcterms:created>
  <dcterms:modified xsi:type="dcterms:W3CDTF">2018-08-21T12:50:57Z</dcterms:modified>
</cp:coreProperties>
</file>